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4480560"/>
            <a:ext cx="12191695" cy="109728"/>
          </a:xfrm>
          <a:prstGeom prst="rect">
            <a:avLst/>
          </a:prstGeom>
          <a:solidFill>
            <a:srgbClr val="2E86C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822960" y="411480"/>
            <a:ext cx="10515600" cy="4572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1">
                <a:solidFill>
                  <a:srgbClr val="AED6F1"/>
                </a:solidFill>
                <a:latin typeface="微软雅黑"/>
                <a:ea typeface="微软雅黑"/>
              </a:rPr>
              <a:t>淮安市东城开明中学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2960" y="1234440"/>
            <a:ext cx="10515600" cy="5486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1">
                <a:solidFill>
                  <a:srgbClr val="AED6F1"/>
                </a:solidFill>
                <a:latin typeface="微软雅黑"/>
                <a:ea typeface="微软雅黑"/>
              </a:rPr>
              <a:t>第 12 课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22960" y="1874519"/>
            <a:ext cx="10515600" cy="12801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4800" b="1">
                <a:solidFill>
                  <a:srgbClr val="FFFFFF"/>
                </a:solidFill>
                <a:latin typeface="微软雅黑"/>
                <a:ea typeface="微软雅黑"/>
              </a:rPr>
              <a:t>AI 伦理与未来展望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22960" y="3246120"/>
            <a:ext cx="10515600" cy="8229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>
                <a:solidFill>
                  <a:srgbClr val="D6EAF8"/>
                </a:solidFill>
                <a:latin typeface="微软雅黑"/>
                <a:ea typeface="微软雅黑"/>
              </a:rPr>
              <a:t>全年总结 · 科技向善 · 人机协同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22960" y="4937760"/>
            <a:ext cx="10515600" cy="5486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400" b="0">
                <a:solidFill>
                  <a:srgbClr val="AED6F1"/>
                </a:solidFill>
                <a:latin typeface="微软雅黑"/>
                <a:ea typeface="微软雅黑"/>
              </a:rPr>
              <a:t>下学期 · 实操与素养篇 · 授课 PPT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822960" y="2377440"/>
            <a:ext cx="146304" cy="2011680"/>
          </a:xfrm>
          <a:prstGeom prst="rect">
            <a:avLst/>
          </a:prstGeom>
          <a:solidFill>
            <a:srgbClr val="2E86C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1280160" y="2468880"/>
            <a:ext cx="10058400" cy="20116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4000" b="1">
                <a:solidFill>
                  <a:srgbClr val="1F4E79"/>
                </a:solidFill>
                <a:latin typeface="微软雅黑"/>
                <a:ea typeface="微软雅黑"/>
              </a:rPr>
              <a:t>想一想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128016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0" y="128016"/>
            <a:ext cx="12191695" cy="54864"/>
          </a:xfrm>
          <a:prstGeom prst="rect">
            <a:avLst/>
          </a:prstGeom>
          <a:solidFill>
            <a:srgbClr val="2E86C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502920" y="320040"/>
            <a:ext cx="9601200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0">
                <a:solidFill>
                  <a:srgbClr val="7F8C8D"/>
                </a:solidFill>
                <a:latin typeface="微软雅黑"/>
                <a:ea typeface="微软雅黑"/>
              </a:rPr>
              <a:t>淮安市东城开明中学 · 初中人工智能通识课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1155680" y="320040"/>
            <a:ext cx="731520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0">
                <a:solidFill>
                  <a:srgbClr val="7F8C8D"/>
                </a:solidFill>
                <a:latin typeface="微软雅黑"/>
                <a:ea typeface="微软雅黑"/>
              </a:rPr>
              <a:t>2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128016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0" y="128016"/>
            <a:ext cx="12191695" cy="54864"/>
          </a:xfrm>
          <a:prstGeom prst="rect">
            <a:avLst/>
          </a:prstGeom>
          <a:solidFill>
            <a:srgbClr val="2E86C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502920" y="320040"/>
            <a:ext cx="9601200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0">
                <a:solidFill>
                  <a:srgbClr val="7F8C8D"/>
                </a:solidFill>
                <a:latin typeface="微软雅黑"/>
                <a:ea typeface="微软雅黑"/>
              </a:rPr>
              <a:t>淮安市东城开明中学 · 初中人工智能通识课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1155680" y="320040"/>
            <a:ext cx="731520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0">
                <a:solidFill>
                  <a:srgbClr val="7F8C8D"/>
                </a:solidFill>
                <a:latin typeface="微软雅黑"/>
                <a:ea typeface="微软雅黑"/>
              </a:rPr>
              <a:t>3</a:t>
            </a:r>
          </a:p>
        </p:txBody>
      </p:sp>
      <p:sp>
        <p:nvSpPr>
          <p:cNvPr id="7" name="Rectangle 6"/>
          <p:cNvSpPr/>
          <p:nvPr/>
        </p:nvSpPr>
        <p:spPr>
          <a:xfrm>
            <a:off x="502920" y="868680"/>
            <a:ext cx="146304" cy="685800"/>
          </a:xfrm>
          <a:prstGeom prst="rect">
            <a:avLst/>
          </a:prstGeom>
          <a:solidFill>
            <a:srgbClr val="2E86C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822960" y="896112"/>
            <a:ext cx="10515600" cy="7315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2800" b="1">
                <a:solidFill>
                  <a:srgbClr val="1F4E79"/>
                </a:solidFill>
                <a:latin typeface="微软雅黑"/>
                <a:ea typeface="微软雅黑"/>
              </a:rPr>
              <a:t>全年知识地图</a:t>
            </a:r>
          </a:p>
        </p:txBody>
      </p:sp>
      <p:sp>
        <p:nvSpPr>
          <p:cNvPr id="9" name="Rectangle 8"/>
          <p:cNvSpPr/>
          <p:nvPr/>
        </p:nvSpPr>
        <p:spPr>
          <a:xfrm>
            <a:off x="822960" y="1783080"/>
            <a:ext cx="10515600" cy="4480560"/>
          </a:xfrm>
          <a:prstGeom prst="rect">
            <a:avLst/>
          </a:prstGeom>
          <a:solidFill>
            <a:srgbClr val="F5F8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365760" rIns="274320" tIns="228600" bIns="182880"/>
          <a:lstStyle/>
          <a:p>
            <a:pPr algn="ctr">
              <a:lnSpc>
                <a:spcPct val="125000"/>
              </a:lnSpc>
              <a:spcAft>
                <a:spcPts val="1200"/>
              </a:spcAft>
            </a:pPr>
            <a:r>
              <a:rPr sz="2000" b="0">
                <a:solidFill>
                  <a:srgbClr val="333333"/>
                </a:solidFill>
                <a:latin typeface="微软雅黑"/>
                <a:ea typeface="微软雅黑"/>
              </a:rPr>
              <a:t>▎ 计算机发展 → 互联网迭代 → AI 萌芽</a:t>
            </a:r>
          </a:p>
          <a:p>
            <a:pPr>
              <a:lnSpc>
                <a:spcPct val="125000"/>
              </a:lnSpc>
              <a:spcAft>
                <a:spcPts val="1200"/>
              </a:spcAft>
            </a:pPr>
            <a:r>
              <a:rPr sz="2000" b="0">
                <a:solidFill>
                  <a:srgbClr val="333333"/>
                </a:solidFill>
                <a:latin typeface="微软雅黑"/>
                <a:ea typeface="微软雅黑"/>
              </a:rPr>
              <a:t>▎ 国内外大模型 → 智能体</a:t>
            </a:r>
          </a:p>
          <a:p>
            <a:pPr>
              <a:lnSpc>
                <a:spcPct val="125000"/>
              </a:lnSpc>
              <a:spcAft>
                <a:spcPts val="1200"/>
              </a:spcAft>
            </a:pPr>
            <a:r>
              <a:rPr sz="2000" b="0">
                <a:solidFill>
                  <a:srgbClr val="333333"/>
                </a:solidFill>
                <a:latin typeface="微软雅黑"/>
                <a:ea typeface="微软雅黑"/>
              </a:rPr>
              <a:t>▎ 学习应用 → 创意创作 → 编程思维</a:t>
            </a:r>
          </a:p>
          <a:p>
            <a:pPr>
              <a:lnSpc>
                <a:spcPct val="125000"/>
              </a:lnSpc>
              <a:spcAft>
                <a:spcPts val="1200"/>
              </a:spcAft>
            </a:pPr>
            <a:r>
              <a:rPr sz="2000" b="0">
                <a:solidFill>
                  <a:srgbClr val="333333"/>
                </a:solidFill>
                <a:latin typeface="微软雅黑"/>
                <a:ea typeface="微软雅黑"/>
              </a:rPr>
              <a:t>▎ 行业应用 → 风险安全 → 伦理未来</a:t>
            </a:r>
          </a:p>
        </p:txBody>
      </p:sp>
      <p:sp>
        <p:nvSpPr>
          <p:cNvPr id="10" name="Rectangle 9"/>
          <p:cNvSpPr/>
          <p:nvPr/>
        </p:nvSpPr>
        <p:spPr>
          <a:xfrm>
            <a:off x="822960" y="1783080"/>
            <a:ext cx="109728" cy="4480560"/>
          </a:xfrm>
          <a:prstGeom prst="rect">
            <a:avLst/>
          </a:prstGeom>
          <a:solidFill>
            <a:srgbClr val="2E86C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128016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0" y="128016"/>
            <a:ext cx="12191695" cy="54864"/>
          </a:xfrm>
          <a:prstGeom prst="rect">
            <a:avLst/>
          </a:prstGeom>
          <a:solidFill>
            <a:srgbClr val="2E86C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502920" y="320040"/>
            <a:ext cx="9601200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0">
                <a:solidFill>
                  <a:srgbClr val="7F8C8D"/>
                </a:solidFill>
                <a:latin typeface="微软雅黑"/>
                <a:ea typeface="微软雅黑"/>
              </a:rPr>
              <a:t>淮安市东城开明中学 · 初中人工智能通识课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1155680" y="320040"/>
            <a:ext cx="731520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0">
                <a:solidFill>
                  <a:srgbClr val="7F8C8D"/>
                </a:solidFill>
                <a:latin typeface="微软雅黑"/>
                <a:ea typeface="微软雅黑"/>
              </a:rPr>
              <a:t>4</a:t>
            </a:r>
          </a:p>
        </p:txBody>
      </p:sp>
      <p:sp>
        <p:nvSpPr>
          <p:cNvPr id="7" name="Rectangle 6"/>
          <p:cNvSpPr/>
          <p:nvPr/>
        </p:nvSpPr>
        <p:spPr>
          <a:xfrm>
            <a:off x="502920" y="868680"/>
            <a:ext cx="146304" cy="685800"/>
          </a:xfrm>
          <a:prstGeom prst="rect">
            <a:avLst/>
          </a:prstGeom>
          <a:solidFill>
            <a:srgbClr val="2E86C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822960" y="896112"/>
            <a:ext cx="10515600" cy="7315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2800" b="1">
                <a:solidFill>
                  <a:srgbClr val="1F4E79"/>
                </a:solidFill>
                <a:latin typeface="微软雅黑"/>
                <a:ea typeface="微软雅黑"/>
              </a:rPr>
              <a:t>科技向善</a:t>
            </a:r>
          </a:p>
        </p:txBody>
      </p:sp>
      <p:sp>
        <p:nvSpPr>
          <p:cNvPr id="9" name="Rectangle 8"/>
          <p:cNvSpPr/>
          <p:nvPr/>
        </p:nvSpPr>
        <p:spPr>
          <a:xfrm>
            <a:off x="822960" y="1783080"/>
            <a:ext cx="10515600" cy="4480560"/>
          </a:xfrm>
          <a:prstGeom prst="rect">
            <a:avLst/>
          </a:prstGeom>
          <a:solidFill>
            <a:srgbClr val="F5F8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365760" rIns="274320" tIns="228600" bIns="182880"/>
          <a:lstStyle/>
          <a:p>
            <a:pPr algn="ctr">
              <a:lnSpc>
                <a:spcPct val="125000"/>
              </a:lnSpc>
              <a:spcAft>
                <a:spcPts val="1200"/>
              </a:spcAft>
            </a:pPr>
            <a:r>
              <a:rPr sz="2000" b="0">
                <a:solidFill>
                  <a:srgbClr val="333333"/>
                </a:solidFill>
                <a:latin typeface="微软雅黑"/>
                <a:ea typeface="微软雅黑"/>
              </a:rPr>
              <a:t>▎ 技术本身无善恶，关键看人怎么用</a:t>
            </a:r>
          </a:p>
          <a:p>
            <a:pPr>
              <a:lnSpc>
                <a:spcPct val="125000"/>
              </a:lnSpc>
              <a:spcAft>
                <a:spcPts val="1200"/>
              </a:spcAft>
            </a:pPr>
            <a:r>
              <a:rPr sz="2000" b="0">
                <a:solidFill>
                  <a:srgbClr val="333333"/>
                </a:solidFill>
                <a:latin typeface="微软雅黑"/>
                <a:ea typeface="微软雅黑"/>
              </a:rPr>
              <a:t>▎ 用 AI 做好事、为社会创造价值</a:t>
            </a:r>
          </a:p>
          <a:p>
            <a:pPr>
              <a:lnSpc>
                <a:spcPct val="125000"/>
              </a:lnSpc>
              <a:spcAft>
                <a:spcPts val="1200"/>
              </a:spcAft>
            </a:pPr>
            <a:r>
              <a:rPr sz="2000" b="0">
                <a:solidFill>
                  <a:srgbClr val="333333"/>
                </a:solidFill>
                <a:latin typeface="微软雅黑"/>
                <a:ea typeface="微软雅黑"/>
              </a:rPr>
              <a:t>▎ 是每个人都可以践行的理念</a:t>
            </a:r>
          </a:p>
        </p:txBody>
      </p:sp>
      <p:sp>
        <p:nvSpPr>
          <p:cNvPr id="10" name="Rectangle 9"/>
          <p:cNvSpPr/>
          <p:nvPr/>
        </p:nvSpPr>
        <p:spPr>
          <a:xfrm>
            <a:off x="822960" y="1783080"/>
            <a:ext cx="109728" cy="4480560"/>
          </a:xfrm>
          <a:prstGeom prst="rect">
            <a:avLst/>
          </a:prstGeom>
          <a:solidFill>
            <a:srgbClr val="2E86C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128016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0" y="128016"/>
            <a:ext cx="12191695" cy="54864"/>
          </a:xfrm>
          <a:prstGeom prst="rect">
            <a:avLst/>
          </a:prstGeom>
          <a:solidFill>
            <a:srgbClr val="2E86C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502920" y="320040"/>
            <a:ext cx="9601200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0">
                <a:solidFill>
                  <a:srgbClr val="7F8C8D"/>
                </a:solidFill>
                <a:latin typeface="微软雅黑"/>
                <a:ea typeface="微软雅黑"/>
              </a:rPr>
              <a:t>淮安市东城开明中学 · 初中人工智能通识课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1155680" y="320040"/>
            <a:ext cx="731520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0">
                <a:solidFill>
                  <a:srgbClr val="7F8C8D"/>
                </a:solidFill>
                <a:latin typeface="微软雅黑"/>
                <a:ea typeface="微软雅黑"/>
              </a:rPr>
              <a:t>5</a:t>
            </a:r>
          </a:p>
        </p:txBody>
      </p:sp>
      <p:sp>
        <p:nvSpPr>
          <p:cNvPr id="7" name="Rectangle 6"/>
          <p:cNvSpPr/>
          <p:nvPr/>
        </p:nvSpPr>
        <p:spPr>
          <a:xfrm>
            <a:off x="502920" y="868680"/>
            <a:ext cx="146304" cy="685800"/>
          </a:xfrm>
          <a:prstGeom prst="rect">
            <a:avLst/>
          </a:prstGeom>
          <a:solidFill>
            <a:srgbClr val="2E86C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822960" y="896112"/>
            <a:ext cx="10515600" cy="7315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2800" b="1">
                <a:solidFill>
                  <a:srgbClr val="1F4E79"/>
                </a:solidFill>
                <a:latin typeface="微软雅黑"/>
                <a:ea typeface="微软雅黑"/>
              </a:rPr>
              <a:t>人机协同</a:t>
            </a:r>
          </a:p>
        </p:txBody>
      </p:sp>
      <p:sp>
        <p:nvSpPr>
          <p:cNvPr id="9" name="Rectangle 8"/>
          <p:cNvSpPr/>
          <p:nvPr/>
        </p:nvSpPr>
        <p:spPr>
          <a:xfrm>
            <a:off x="822960" y="1783080"/>
            <a:ext cx="10515600" cy="4480560"/>
          </a:xfrm>
          <a:prstGeom prst="rect">
            <a:avLst/>
          </a:prstGeom>
          <a:solidFill>
            <a:srgbClr val="F5F8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365760" rIns="274320" tIns="228600" bIns="182880"/>
          <a:lstStyle/>
          <a:p>
            <a:pPr algn="ctr">
              <a:lnSpc>
                <a:spcPct val="125000"/>
              </a:lnSpc>
              <a:spcAft>
                <a:spcPts val="1200"/>
              </a:spcAft>
            </a:pPr>
            <a:r>
              <a:rPr sz="2000" b="0">
                <a:solidFill>
                  <a:srgbClr val="333333"/>
                </a:solidFill>
                <a:latin typeface="微软雅黑"/>
                <a:ea typeface="微软雅黑"/>
              </a:rPr>
              <a:t>▎ 未来不是 AI 取代人</a:t>
            </a:r>
          </a:p>
          <a:p>
            <a:pPr>
              <a:lnSpc>
                <a:spcPct val="125000"/>
              </a:lnSpc>
              <a:spcAft>
                <a:spcPts val="1200"/>
              </a:spcAft>
            </a:pPr>
            <a:r>
              <a:rPr sz="2000" b="0">
                <a:solidFill>
                  <a:srgbClr val="333333"/>
                </a:solidFill>
                <a:latin typeface="微软雅黑"/>
                <a:ea typeface="微软雅黑"/>
              </a:rPr>
              <a:t>▎ 而是人和 AI 各展所长、共同进步</a:t>
            </a:r>
          </a:p>
          <a:p>
            <a:pPr>
              <a:lnSpc>
                <a:spcPct val="125000"/>
              </a:lnSpc>
              <a:spcAft>
                <a:spcPts val="1200"/>
              </a:spcAft>
            </a:pPr>
            <a:r>
              <a:rPr sz="2000" b="0">
                <a:solidFill>
                  <a:srgbClr val="333333"/>
                </a:solidFill>
                <a:latin typeface="微软雅黑"/>
                <a:ea typeface="微软雅黑"/>
              </a:rPr>
              <a:t>▎ 人负责判断、创造、共情</a:t>
            </a:r>
          </a:p>
        </p:txBody>
      </p:sp>
      <p:sp>
        <p:nvSpPr>
          <p:cNvPr id="10" name="Rectangle 9"/>
          <p:cNvSpPr/>
          <p:nvPr/>
        </p:nvSpPr>
        <p:spPr>
          <a:xfrm>
            <a:off x="822960" y="1783080"/>
            <a:ext cx="109728" cy="4480560"/>
          </a:xfrm>
          <a:prstGeom prst="rect">
            <a:avLst/>
          </a:prstGeom>
          <a:solidFill>
            <a:srgbClr val="2E86C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DF2E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128016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0" y="128016"/>
            <a:ext cx="12191695" cy="54864"/>
          </a:xfrm>
          <a:prstGeom prst="rect">
            <a:avLst/>
          </a:prstGeom>
          <a:solidFill>
            <a:srgbClr val="2E86C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502920" y="320040"/>
            <a:ext cx="9601200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0">
                <a:solidFill>
                  <a:srgbClr val="7F8C8D"/>
                </a:solidFill>
                <a:latin typeface="微软雅黑"/>
                <a:ea typeface="微软雅黑"/>
              </a:rPr>
              <a:t>淮安市东城开明中学 · 初中人工智能通识课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1155680" y="320040"/>
            <a:ext cx="731520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0">
                <a:solidFill>
                  <a:srgbClr val="7F8C8D"/>
                </a:solidFill>
                <a:latin typeface="微软雅黑"/>
                <a:ea typeface="微软雅黑"/>
              </a:rPr>
              <a:t>6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22960" y="822960"/>
            <a:ext cx="10515600" cy="8229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>
                <a:solidFill>
                  <a:srgbClr val="E67E22"/>
                </a:solidFill>
                <a:latin typeface="微软雅黑"/>
                <a:ea typeface="微软雅黑"/>
              </a:rPr>
              <a:t>💬 畅想未来</a:t>
            </a:r>
          </a:p>
        </p:txBody>
      </p:sp>
      <p:sp>
        <p:nvSpPr>
          <p:cNvPr id="8" name="Rectangle 7"/>
          <p:cNvSpPr/>
          <p:nvPr/>
        </p:nvSpPr>
        <p:spPr>
          <a:xfrm>
            <a:off x="822960" y="1828800"/>
            <a:ext cx="457200" cy="457200"/>
          </a:xfrm>
          <a:prstGeom prst="rect">
            <a:avLst/>
          </a:prstGeom>
          <a:solidFill>
            <a:srgbClr val="E67E2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822960" y="1847088"/>
            <a:ext cx="457200" cy="4572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800" b="1">
                <a:solidFill>
                  <a:srgbClr val="FFFFFF"/>
                </a:solidFill>
                <a:latin typeface="微软雅黑"/>
                <a:ea typeface="微软雅黑"/>
              </a:rPr>
              <a:t>?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554480" y="1847088"/>
            <a:ext cx="9875520" cy="6400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2200" b="0">
                <a:solidFill>
                  <a:srgbClr val="333333"/>
                </a:solidFill>
                <a:latin typeface="微软雅黑"/>
                <a:ea typeface="微软雅黑"/>
              </a:rPr>
              <a:t>10 年后，你最期待 AI 帮你实现什么？</a:t>
            </a:r>
          </a:p>
        </p:txBody>
      </p:sp>
      <p:sp>
        <p:nvSpPr>
          <p:cNvPr id="11" name="Rectangle 10"/>
          <p:cNvSpPr/>
          <p:nvPr/>
        </p:nvSpPr>
        <p:spPr>
          <a:xfrm>
            <a:off x="822960" y="2606040"/>
            <a:ext cx="457200" cy="457200"/>
          </a:xfrm>
          <a:prstGeom prst="rect">
            <a:avLst/>
          </a:prstGeom>
          <a:solidFill>
            <a:srgbClr val="E67E2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822960" y="2624328"/>
            <a:ext cx="457200" cy="4572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800" b="1">
                <a:solidFill>
                  <a:srgbClr val="FFFFFF"/>
                </a:solidFill>
                <a:latin typeface="微软雅黑"/>
                <a:ea typeface="微软雅黑"/>
              </a:rPr>
              <a:t>?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554480" y="2624328"/>
            <a:ext cx="9875520" cy="6400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2200" b="0">
                <a:solidFill>
                  <a:srgbClr val="333333"/>
                </a:solidFill>
                <a:latin typeface="微软雅黑"/>
                <a:ea typeface="微软雅黑"/>
              </a:rPr>
              <a:t>写一句'给未来的承诺'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128016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0" y="128016"/>
            <a:ext cx="12191695" cy="54864"/>
          </a:xfrm>
          <a:prstGeom prst="rect">
            <a:avLst/>
          </a:prstGeom>
          <a:solidFill>
            <a:srgbClr val="2E86C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502920" y="320040"/>
            <a:ext cx="9601200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0">
                <a:solidFill>
                  <a:srgbClr val="7F8C8D"/>
                </a:solidFill>
                <a:latin typeface="微软雅黑"/>
                <a:ea typeface="微软雅黑"/>
              </a:rPr>
              <a:t>淮安市东城开明中学 · 初中人工智能通识课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1155680" y="320040"/>
            <a:ext cx="731520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0">
                <a:solidFill>
                  <a:srgbClr val="7F8C8D"/>
                </a:solidFill>
                <a:latin typeface="微软雅黑"/>
                <a:ea typeface="微软雅黑"/>
              </a:rPr>
              <a:t>7</a:t>
            </a:r>
          </a:p>
        </p:txBody>
      </p:sp>
      <p:sp>
        <p:nvSpPr>
          <p:cNvPr id="7" name="Rectangle 6"/>
          <p:cNvSpPr/>
          <p:nvPr/>
        </p:nvSpPr>
        <p:spPr>
          <a:xfrm>
            <a:off x="502920" y="868680"/>
            <a:ext cx="146304" cy="685800"/>
          </a:xfrm>
          <a:prstGeom prst="rect">
            <a:avLst/>
          </a:prstGeom>
          <a:solidFill>
            <a:srgbClr val="2E86C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822960" y="896112"/>
            <a:ext cx="10515600" cy="7315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2800" b="1">
                <a:solidFill>
                  <a:srgbClr val="1F4E79"/>
                </a:solidFill>
                <a:latin typeface="微软雅黑"/>
                <a:ea typeface="微软雅黑"/>
              </a:rPr>
              <a:t>数字时代好公民</a:t>
            </a:r>
          </a:p>
        </p:txBody>
      </p:sp>
      <p:sp>
        <p:nvSpPr>
          <p:cNvPr id="9" name="Rectangle 8"/>
          <p:cNvSpPr/>
          <p:nvPr/>
        </p:nvSpPr>
        <p:spPr>
          <a:xfrm>
            <a:off x="822960" y="1783080"/>
            <a:ext cx="10515600" cy="4480560"/>
          </a:xfrm>
          <a:prstGeom prst="rect">
            <a:avLst/>
          </a:prstGeom>
          <a:solidFill>
            <a:srgbClr val="F5F8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365760" rIns="274320" tIns="228600" bIns="182880"/>
          <a:lstStyle/>
          <a:p>
            <a:pPr algn="ctr">
              <a:lnSpc>
                <a:spcPct val="125000"/>
              </a:lnSpc>
              <a:spcAft>
                <a:spcPts val="1200"/>
              </a:spcAft>
            </a:pPr>
            <a:r>
              <a:rPr sz="2000" b="0">
                <a:solidFill>
                  <a:srgbClr val="333333"/>
                </a:solidFill>
                <a:latin typeface="微软雅黑"/>
                <a:ea typeface="微软雅黑"/>
              </a:rPr>
              <a:t>▎ 善用 AI、明辨是非</a:t>
            </a:r>
          </a:p>
          <a:p>
            <a:pPr>
              <a:lnSpc>
                <a:spcPct val="125000"/>
              </a:lnSpc>
              <a:spcAft>
                <a:spcPts val="1200"/>
              </a:spcAft>
            </a:pPr>
            <a:r>
              <a:rPr sz="2000" b="0">
                <a:solidFill>
                  <a:srgbClr val="333333"/>
                </a:solidFill>
                <a:latin typeface="微软雅黑"/>
                <a:ea typeface="微软雅黑"/>
              </a:rPr>
              <a:t>▎ 保护隐私、帮助他人</a:t>
            </a:r>
          </a:p>
          <a:p>
            <a:pPr>
              <a:lnSpc>
                <a:spcPct val="125000"/>
              </a:lnSpc>
              <a:spcAft>
                <a:spcPts val="1200"/>
              </a:spcAft>
            </a:pPr>
            <a:r>
              <a:rPr sz="2000" b="0">
                <a:solidFill>
                  <a:srgbClr val="333333"/>
                </a:solidFill>
                <a:latin typeface="微软雅黑"/>
                <a:ea typeface="微软雅黑"/>
              </a:rPr>
              <a:t>▎ 科技向善，从我做起</a:t>
            </a:r>
          </a:p>
        </p:txBody>
      </p:sp>
      <p:sp>
        <p:nvSpPr>
          <p:cNvPr id="10" name="Rectangle 9"/>
          <p:cNvSpPr/>
          <p:nvPr/>
        </p:nvSpPr>
        <p:spPr>
          <a:xfrm>
            <a:off x="822960" y="1783080"/>
            <a:ext cx="109728" cy="4480560"/>
          </a:xfrm>
          <a:prstGeom prst="rect">
            <a:avLst/>
          </a:prstGeom>
          <a:solidFill>
            <a:srgbClr val="2E86C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128016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0" y="128016"/>
            <a:ext cx="12191695" cy="54864"/>
          </a:xfrm>
          <a:prstGeom prst="rect">
            <a:avLst/>
          </a:prstGeom>
          <a:solidFill>
            <a:srgbClr val="2E86C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502920" y="320040"/>
            <a:ext cx="9601200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0">
                <a:solidFill>
                  <a:srgbClr val="7F8C8D"/>
                </a:solidFill>
                <a:latin typeface="微软雅黑"/>
                <a:ea typeface="微软雅黑"/>
              </a:rPr>
              <a:t>淮安市东城开明中学 · 初中人工智能通识课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1155680" y="320040"/>
            <a:ext cx="731520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0">
                <a:solidFill>
                  <a:srgbClr val="7F8C8D"/>
                </a:solidFill>
                <a:latin typeface="微软雅黑"/>
                <a:ea typeface="微软雅黑"/>
              </a:rPr>
              <a:t>8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22960" y="777240"/>
            <a:ext cx="10515600" cy="7315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>
                <a:solidFill>
                  <a:srgbClr val="FFFFFF"/>
                </a:solidFill>
                <a:latin typeface="微软雅黑"/>
                <a:ea typeface="微软雅黑"/>
              </a:rPr>
              <a:t>课堂小结</a:t>
            </a:r>
          </a:p>
        </p:txBody>
      </p:sp>
      <p:sp>
        <p:nvSpPr>
          <p:cNvPr id="8" name="Rectangle 7"/>
          <p:cNvSpPr/>
          <p:nvPr/>
        </p:nvSpPr>
        <p:spPr>
          <a:xfrm>
            <a:off x="822960" y="1554480"/>
            <a:ext cx="10515600" cy="36576"/>
          </a:xfrm>
          <a:prstGeom prst="rect">
            <a:avLst/>
          </a:prstGeom>
          <a:solidFill>
            <a:srgbClr val="2E86C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1097280" y="1828800"/>
            <a:ext cx="548640" cy="5486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2200" b="1">
                <a:solidFill>
                  <a:srgbClr val="7FD8A0"/>
                </a:solidFill>
                <a:latin typeface="微软雅黑"/>
                <a:ea typeface="微软雅黑"/>
              </a:rPr>
              <a:t>✓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737360" y="1874520"/>
            <a:ext cx="9601200" cy="6400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2100" b="0">
                <a:solidFill>
                  <a:srgbClr val="FFFFFF"/>
                </a:solidFill>
                <a:latin typeface="微软雅黑"/>
                <a:ea typeface="微软雅黑"/>
              </a:rPr>
              <a:t>了解 AI → 运用 AI → 负责任使用 AI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097280" y="2606040"/>
            <a:ext cx="548640" cy="5486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2200" b="1">
                <a:solidFill>
                  <a:srgbClr val="7FD8A0"/>
                </a:solidFill>
                <a:latin typeface="微软雅黑"/>
                <a:ea typeface="微软雅黑"/>
              </a:rPr>
              <a:t>✓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737360" y="2651760"/>
            <a:ext cx="9601200" cy="6400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2100" b="0">
                <a:solidFill>
                  <a:srgbClr val="FFFFFF"/>
                </a:solidFill>
                <a:latin typeface="微软雅黑"/>
                <a:ea typeface="微软雅黑"/>
              </a:rPr>
              <a:t>学习 AI，是为了理解世界、创造价值、服务他人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2103120"/>
            <a:ext cx="12191695" cy="91440"/>
          </a:xfrm>
          <a:prstGeom prst="rect">
            <a:avLst/>
          </a:prstGeom>
          <a:solidFill>
            <a:srgbClr val="2E86C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822960" y="1371600"/>
            <a:ext cx="10515600" cy="7315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>
                <a:solidFill>
                  <a:srgbClr val="1F4E79"/>
                </a:solidFill>
                <a:latin typeface="微软雅黑"/>
                <a:ea typeface="微软雅黑"/>
              </a:rPr>
              <a:t>📝 课后作业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97280" y="2560320"/>
            <a:ext cx="457200" cy="4572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1">
                <a:solidFill>
                  <a:srgbClr val="2E86C1"/>
                </a:solidFill>
                <a:latin typeface="微软雅黑"/>
                <a:ea typeface="微软雅黑"/>
              </a:rPr>
              <a:t>•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554480" y="2560320"/>
            <a:ext cx="9601200" cy="5486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>
                <a:solidFill>
                  <a:srgbClr val="333333"/>
                </a:solidFill>
                <a:latin typeface="微软雅黑"/>
                <a:ea typeface="微软雅黑"/>
              </a:rPr>
              <a:t>完成'我的 AI 学习收获卡'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97280" y="3200400"/>
            <a:ext cx="457200" cy="4572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1">
                <a:solidFill>
                  <a:srgbClr val="2E86C1"/>
                </a:solidFill>
                <a:latin typeface="微软雅黑"/>
                <a:ea typeface="微软雅黑"/>
              </a:rPr>
              <a:t>•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554480" y="3200400"/>
            <a:ext cx="9601200" cy="5486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>
                <a:solidFill>
                  <a:srgbClr val="333333"/>
                </a:solidFill>
                <a:latin typeface="微软雅黑"/>
                <a:ea typeface="微软雅黑"/>
              </a:rPr>
              <a:t>画出全年知识地图，写一句给未来的承诺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22960" y="6035040"/>
            <a:ext cx="10515600" cy="4572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600" b="0">
                <a:solidFill>
                  <a:srgbClr val="7F8C8D"/>
                </a:solidFill>
                <a:latin typeface="微软雅黑"/>
                <a:ea typeface="微软雅黑"/>
              </a:rPr>
              <a:t>谢谢观看 · 课后见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