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4480560"/>
            <a:ext cx="12191695" cy="109728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411480"/>
            <a:ext cx="105156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1">
                <a:solidFill>
                  <a:srgbClr val="AED6F1"/>
                </a:solidFill>
                <a:latin typeface="微软雅黑"/>
                <a:ea typeface="微软雅黑"/>
              </a:rPr>
              <a:t>淮安市东城开明中学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234440"/>
            <a:ext cx="105156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>
                <a:solidFill>
                  <a:srgbClr val="AED6F1"/>
                </a:solidFill>
                <a:latin typeface="微软雅黑"/>
                <a:ea typeface="微软雅黑"/>
              </a:rPr>
              <a:t>第 3 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874519"/>
            <a:ext cx="1051560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4800" b="1">
                <a:solidFill>
                  <a:srgbClr val="FFFFFF"/>
                </a:solidFill>
                <a:latin typeface="微软雅黑"/>
                <a:ea typeface="微软雅黑"/>
              </a:rPr>
              <a:t>AI 萌芽与人机博弈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3246120"/>
            <a:ext cx="105156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>
                <a:solidFill>
                  <a:srgbClr val="D6EAF8"/>
                </a:solidFill>
                <a:latin typeface="微软雅黑"/>
                <a:ea typeface="微软雅黑"/>
              </a:rPr>
              <a:t>深蓝象棋 AI · AlphaGo 围棋革命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4937760"/>
            <a:ext cx="105156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>
                <a:solidFill>
                  <a:srgbClr val="AED6F1"/>
                </a:solidFill>
                <a:latin typeface="微软雅黑"/>
                <a:ea typeface="微软雅黑"/>
              </a:rPr>
              <a:t>上学期 · 理论基础篇 · 授课 PPT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22960" y="2377440"/>
            <a:ext cx="146304" cy="201168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280160" y="2468880"/>
            <a:ext cx="10058400" cy="20116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>
                <a:solidFill>
                  <a:srgbClr val="1F4E79"/>
                </a:solidFill>
                <a:latin typeface="微软雅黑"/>
                <a:ea typeface="微软雅黑"/>
              </a:rPr>
              <a:t>想一想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3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868680"/>
            <a:ext cx="146304" cy="68580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896112"/>
            <a:ext cx="105156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1">
                <a:solidFill>
                  <a:srgbClr val="1F4E79"/>
                </a:solidFill>
                <a:latin typeface="微软雅黑"/>
                <a:ea typeface="微软雅黑"/>
              </a:rPr>
              <a:t>AI 的萌芽：图灵测试</a:t>
            </a:r>
          </a:p>
        </p:txBody>
      </p:sp>
      <p:sp>
        <p:nvSpPr>
          <p:cNvPr id="9" name="Rectangle 8"/>
          <p:cNvSpPr/>
          <p:nvPr/>
        </p:nvSpPr>
        <p:spPr>
          <a:xfrm>
            <a:off x="822960" y="1783080"/>
            <a:ext cx="10515600" cy="4480560"/>
          </a:xfrm>
          <a:prstGeom prst="rect">
            <a:avLst/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365760" rIns="274320" tIns="228600" bIns="182880"/>
          <a:lstStyle/>
          <a:p>
            <a:pPr algn="ctr"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1950 年，图灵提出'图灵测试'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如果机器让人分不清它是人还是机器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就说明它有了智能</a:t>
            </a:r>
          </a:p>
        </p:txBody>
      </p:sp>
      <p:sp>
        <p:nvSpPr>
          <p:cNvPr id="10" name="Rectangle 9"/>
          <p:cNvSpPr/>
          <p:nvPr/>
        </p:nvSpPr>
        <p:spPr>
          <a:xfrm>
            <a:off x="822960" y="1783080"/>
            <a:ext cx="109728" cy="448056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22960" y="2377440"/>
            <a:ext cx="146304" cy="201168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280160" y="2468880"/>
            <a:ext cx="10058400" cy="20116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>
                <a:solidFill>
                  <a:srgbClr val="1F4E79"/>
                </a:solidFill>
                <a:latin typeface="微软雅黑"/>
                <a:ea typeface="微软雅黑"/>
              </a:rPr>
              <a:t>第一战：深蓝 vs 卡斯帕罗夫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5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868680"/>
            <a:ext cx="146304" cy="68580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896112"/>
            <a:ext cx="105156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1">
                <a:solidFill>
                  <a:srgbClr val="1F4E79"/>
                </a:solidFill>
                <a:latin typeface="微软雅黑"/>
                <a:ea typeface="微软雅黑"/>
              </a:rPr>
              <a:t>深蓝：算力碾压</a:t>
            </a:r>
          </a:p>
        </p:txBody>
      </p:sp>
      <p:sp>
        <p:nvSpPr>
          <p:cNvPr id="9" name="Rectangle 8"/>
          <p:cNvSpPr/>
          <p:nvPr/>
        </p:nvSpPr>
        <p:spPr>
          <a:xfrm>
            <a:off x="822960" y="1783080"/>
            <a:ext cx="10515600" cy="4480560"/>
          </a:xfrm>
          <a:prstGeom prst="rect">
            <a:avLst/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365760" rIns="274320" tIns="228600" bIns="182880"/>
          <a:lstStyle/>
          <a:p>
            <a:pPr algn="ctr"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IBM 的深蓝以 3.5 比 2.5 战胜世界冠军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靠超强'计算搜索'：每秒可算数亿步棋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本质是'算得快、算得多'</a:t>
            </a:r>
          </a:p>
        </p:txBody>
      </p:sp>
      <p:sp>
        <p:nvSpPr>
          <p:cNvPr id="10" name="Rectangle 9"/>
          <p:cNvSpPr/>
          <p:nvPr/>
        </p:nvSpPr>
        <p:spPr>
          <a:xfrm>
            <a:off x="822960" y="1783080"/>
            <a:ext cx="109728" cy="448056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22960" y="2377440"/>
            <a:ext cx="146304" cy="201168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280160" y="2468880"/>
            <a:ext cx="10058400" cy="20116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>
                <a:solidFill>
                  <a:srgbClr val="1F4E79"/>
                </a:solidFill>
                <a:latin typeface="微软雅黑"/>
                <a:ea typeface="微软雅黑"/>
              </a:rPr>
              <a:t>第二战：AlphaGo vs 李世石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7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868680"/>
            <a:ext cx="146304" cy="68580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896112"/>
            <a:ext cx="105156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1">
                <a:solidFill>
                  <a:srgbClr val="1F4E79"/>
                </a:solidFill>
                <a:latin typeface="微软雅黑"/>
                <a:ea typeface="微软雅黑"/>
              </a:rPr>
              <a:t>AlphaGo：自主学习</a:t>
            </a:r>
          </a:p>
        </p:txBody>
      </p:sp>
      <p:sp>
        <p:nvSpPr>
          <p:cNvPr id="9" name="Rectangle 8"/>
          <p:cNvSpPr/>
          <p:nvPr/>
        </p:nvSpPr>
        <p:spPr>
          <a:xfrm>
            <a:off x="822960" y="1783080"/>
            <a:ext cx="10515600" cy="4480560"/>
          </a:xfrm>
          <a:prstGeom prst="rect">
            <a:avLst/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365760" rIns="274320" tIns="228600" bIns="182880"/>
          <a:lstStyle/>
          <a:p>
            <a:pPr algn="ctr"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以 4 比 1 战胜围棋世界冠军李世石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围棋变化远超象棋，光靠'穷举'算不完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靠'深度学习'：像人一样从海量棋谱中自学</a:t>
            </a:r>
          </a:p>
        </p:txBody>
      </p:sp>
      <p:sp>
        <p:nvSpPr>
          <p:cNvPr id="10" name="Rectangle 9"/>
          <p:cNvSpPr/>
          <p:nvPr/>
        </p:nvSpPr>
        <p:spPr>
          <a:xfrm>
            <a:off x="822960" y="1783080"/>
            <a:ext cx="109728" cy="448056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8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868680"/>
            <a:ext cx="146304" cy="68580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896112"/>
            <a:ext cx="105156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1">
                <a:solidFill>
                  <a:srgbClr val="1F4E79"/>
                </a:solidFill>
                <a:latin typeface="微软雅黑"/>
                <a:ea typeface="微软雅黑"/>
              </a:rPr>
              <a:t>为什么围棋更难？</a:t>
            </a:r>
          </a:p>
        </p:txBody>
      </p:sp>
      <p:sp>
        <p:nvSpPr>
          <p:cNvPr id="9" name="Rectangle 8"/>
          <p:cNvSpPr/>
          <p:nvPr/>
        </p:nvSpPr>
        <p:spPr>
          <a:xfrm>
            <a:off x="822960" y="1783080"/>
            <a:ext cx="10515600" cy="4480560"/>
          </a:xfrm>
          <a:prstGeom prst="rect">
            <a:avLst/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365760" rIns="274320" tIns="228600" bIns="182880"/>
          <a:lstStyle/>
          <a:p>
            <a:pPr algn="ctr"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围棋棋盘 19×19，变化数量极其庞大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远超宇宙中的原子总数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不能靠蛮力，必须'学出智慧'</a:t>
            </a:r>
          </a:p>
        </p:txBody>
      </p:sp>
      <p:sp>
        <p:nvSpPr>
          <p:cNvPr id="10" name="Rectangle 9"/>
          <p:cNvSpPr/>
          <p:nvPr/>
        </p:nvSpPr>
        <p:spPr>
          <a:xfrm>
            <a:off x="822960" y="1783080"/>
            <a:ext cx="109728" cy="448056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DF2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822960"/>
            <a:ext cx="105156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>
                <a:solidFill>
                  <a:srgbClr val="E67E22"/>
                </a:solidFill>
                <a:latin typeface="微软雅黑"/>
                <a:ea typeface="微软雅黑"/>
              </a:rPr>
              <a:t>💬 互动讨论</a:t>
            </a:r>
          </a:p>
        </p:txBody>
      </p:sp>
      <p:sp>
        <p:nvSpPr>
          <p:cNvPr id="8" name="Rectangle 7"/>
          <p:cNvSpPr/>
          <p:nvPr/>
        </p:nvSpPr>
        <p:spPr>
          <a:xfrm>
            <a:off x="822960" y="1828800"/>
            <a:ext cx="457200" cy="457200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1847088"/>
            <a:ext cx="4572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</a:rPr>
              <a:t>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54480" y="1847088"/>
            <a:ext cx="987552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>
                <a:solidFill>
                  <a:srgbClr val="333333"/>
                </a:solidFill>
                <a:latin typeface="微软雅黑"/>
                <a:ea typeface="微软雅黑"/>
              </a:rPr>
              <a:t>AlphaGo 的哪些下法曾让人类惊呼？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22960" y="2606040"/>
            <a:ext cx="457200" cy="457200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2960" y="2624328"/>
            <a:ext cx="4572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</a:rPr>
              <a:t>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54480" y="2624328"/>
            <a:ext cx="987552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>
                <a:solidFill>
                  <a:srgbClr val="333333"/>
                </a:solidFill>
                <a:latin typeface="微软雅黑"/>
                <a:ea typeface="微软雅黑"/>
              </a:rPr>
              <a:t>比如著名的'神之一手'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22960" y="3383280"/>
            <a:ext cx="457200" cy="457200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2960" y="3401568"/>
            <a:ext cx="4572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</a:rPr>
              <a:t>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54480" y="3401568"/>
            <a:ext cx="987552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>
                <a:solidFill>
                  <a:srgbClr val="333333"/>
                </a:solidFill>
                <a:latin typeface="微软雅黑"/>
                <a:ea typeface="微软雅黑"/>
              </a:rPr>
              <a:t>AI 也能有'创造性'吗？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10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868680"/>
            <a:ext cx="146304" cy="68580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896112"/>
            <a:ext cx="105156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1">
                <a:solidFill>
                  <a:srgbClr val="1F4E79"/>
                </a:solidFill>
                <a:latin typeface="微软雅黑"/>
                <a:ea typeface="微软雅黑"/>
              </a:rPr>
              <a:t>两次大战的本质区别</a:t>
            </a:r>
          </a:p>
        </p:txBody>
      </p:sp>
      <p:sp>
        <p:nvSpPr>
          <p:cNvPr id="9" name="Rectangle 8"/>
          <p:cNvSpPr/>
          <p:nvPr/>
        </p:nvSpPr>
        <p:spPr>
          <a:xfrm>
            <a:off x="822960" y="1783080"/>
            <a:ext cx="10515600" cy="4480560"/>
          </a:xfrm>
          <a:prstGeom prst="rect">
            <a:avLst/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365760" rIns="274320" tIns="228600" bIns="182880"/>
          <a:lstStyle/>
          <a:p>
            <a:pPr algn="ctr"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深蓝：算力碾压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AlphaGo：自主学习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从'算得快'到'学得聪明'，是巨大飞跃</a:t>
            </a:r>
          </a:p>
        </p:txBody>
      </p:sp>
      <p:sp>
        <p:nvSpPr>
          <p:cNvPr id="10" name="Rectangle 9"/>
          <p:cNvSpPr/>
          <p:nvPr/>
        </p:nvSpPr>
        <p:spPr>
          <a:xfrm>
            <a:off x="822960" y="1783080"/>
            <a:ext cx="109728" cy="448056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11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777240"/>
            <a:ext cx="1051560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>
                <a:solidFill>
                  <a:srgbClr val="FFFFFF"/>
                </a:solidFill>
                <a:latin typeface="微软雅黑"/>
                <a:ea typeface="微软雅黑"/>
              </a:rPr>
              <a:t>课堂小结</a:t>
            </a:r>
          </a:p>
        </p:txBody>
      </p:sp>
      <p:sp>
        <p:nvSpPr>
          <p:cNvPr id="8" name="Rectangle 7"/>
          <p:cNvSpPr/>
          <p:nvPr/>
        </p:nvSpPr>
        <p:spPr>
          <a:xfrm>
            <a:off x="822960" y="1554480"/>
            <a:ext cx="10515600" cy="36576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97280" y="1828800"/>
            <a:ext cx="54864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>
                <a:solidFill>
                  <a:srgbClr val="7FD8A0"/>
                </a:solidFill>
                <a:latin typeface="微软雅黑"/>
                <a:ea typeface="微软雅黑"/>
              </a:rPr>
              <a:t>✓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37360" y="1874520"/>
            <a:ext cx="9601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0">
                <a:solidFill>
                  <a:srgbClr val="FFFFFF"/>
                </a:solidFill>
                <a:latin typeface="微软雅黑"/>
                <a:ea typeface="微软雅黑"/>
              </a:rPr>
              <a:t>AI 萌芽：图灵测试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97280" y="2606040"/>
            <a:ext cx="54864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>
                <a:solidFill>
                  <a:srgbClr val="7FD8A0"/>
                </a:solidFill>
                <a:latin typeface="微软雅黑"/>
                <a:ea typeface="微软雅黑"/>
              </a:rPr>
              <a:t>✓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37360" y="2651760"/>
            <a:ext cx="9601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0">
                <a:solidFill>
                  <a:srgbClr val="FFFFFF"/>
                </a:solidFill>
                <a:latin typeface="微软雅黑"/>
                <a:ea typeface="微软雅黑"/>
              </a:rPr>
              <a:t>1997 深蓝：算力取胜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97280" y="3383280"/>
            <a:ext cx="54864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>
                <a:solidFill>
                  <a:srgbClr val="7FD8A0"/>
                </a:solidFill>
                <a:latin typeface="微软雅黑"/>
                <a:ea typeface="微软雅黑"/>
              </a:rPr>
              <a:t>✓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3429000"/>
            <a:ext cx="9601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0">
                <a:solidFill>
                  <a:srgbClr val="FFFFFF"/>
                </a:solidFill>
                <a:latin typeface="微软雅黑"/>
                <a:ea typeface="微软雅黑"/>
              </a:rPr>
              <a:t>2016 AlphaGo：自主学习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97280" y="4160520"/>
            <a:ext cx="54864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>
                <a:solidFill>
                  <a:srgbClr val="7FD8A0"/>
                </a:solidFill>
                <a:latin typeface="微软雅黑"/>
                <a:ea typeface="微软雅黑"/>
              </a:rPr>
              <a:t>✓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37360" y="4206240"/>
            <a:ext cx="9601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0">
                <a:solidFill>
                  <a:srgbClr val="FFFFFF"/>
                </a:solidFill>
                <a:latin typeface="微软雅黑"/>
                <a:ea typeface="微软雅黑"/>
              </a:rPr>
              <a:t>AI 发展史上的重要里程碑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2103120"/>
            <a:ext cx="12191695" cy="9144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71600"/>
            <a:ext cx="1051560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>
                <a:solidFill>
                  <a:srgbClr val="1F4E79"/>
                </a:solidFill>
                <a:latin typeface="微软雅黑"/>
                <a:ea typeface="微软雅黑"/>
              </a:rPr>
              <a:t>📝 课后作业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" y="2560320"/>
            <a:ext cx="4572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1">
                <a:solidFill>
                  <a:srgbClr val="2E86C1"/>
                </a:solidFill>
                <a:latin typeface="微软雅黑"/>
                <a:ea typeface="微软雅黑"/>
              </a:rPr>
              <a:t>•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54480" y="2560320"/>
            <a:ext cx="96012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观看一段 AlphaGo 对李世石棋局片段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" y="3200400"/>
            <a:ext cx="4572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1">
                <a:solidFill>
                  <a:srgbClr val="2E86C1"/>
                </a:solidFill>
                <a:latin typeface="微软雅黑"/>
                <a:ea typeface="微软雅黑"/>
              </a:rPr>
              <a:t>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54480" y="3200400"/>
            <a:ext cx="96012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写下你的观后感（两三句话）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6035040"/>
            <a:ext cx="105156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0">
                <a:solidFill>
                  <a:srgbClr val="7F8C8D"/>
                </a:solidFill>
                <a:latin typeface="微软雅黑"/>
                <a:ea typeface="微软雅黑"/>
              </a:rPr>
              <a:t>谢谢观看 · 课后见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