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4480560"/>
            <a:ext cx="12191695" cy="109728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411480"/>
            <a:ext cx="105156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1">
                <a:solidFill>
                  <a:srgbClr val="AED6F1"/>
                </a:solidFill>
                <a:latin typeface="微软雅黑"/>
                <a:ea typeface="微软雅黑"/>
              </a:rPr>
              <a:t>淮安市东城开明中学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234440"/>
            <a:ext cx="105156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>
                <a:solidFill>
                  <a:srgbClr val="AED6F1"/>
                </a:solidFill>
                <a:latin typeface="微软雅黑"/>
                <a:ea typeface="微软雅黑"/>
              </a:rPr>
              <a:t>第 2 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874519"/>
            <a:ext cx="10515600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4800" b="1">
                <a:solidFill>
                  <a:srgbClr val="FFFFFF"/>
                </a:solidFill>
                <a:latin typeface="微软雅黑"/>
                <a:ea typeface="微软雅黑"/>
              </a:rPr>
              <a:t>互联网迭代史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3246120"/>
            <a:ext cx="105156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>
                <a:solidFill>
                  <a:srgbClr val="D6EAF8"/>
                </a:solidFill>
                <a:latin typeface="微软雅黑"/>
                <a:ea typeface="微软雅黑"/>
              </a:rPr>
              <a:t>Web1.0 · Web2.0 · 智能大数据时代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4937760"/>
            <a:ext cx="105156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0">
                <a:solidFill>
                  <a:srgbClr val="AED6F1"/>
                </a:solidFill>
                <a:latin typeface="微软雅黑"/>
                <a:ea typeface="微软雅黑"/>
              </a:rPr>
              <a:t>上学期 · 理论基础篇 · 授课 PPT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22960" y="2377440"/>
            <a:ext cx="146304" cy="201168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280160" y="2468880"/>
            <a:ext cx="10058400" cy="20116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>
                <a:solidFill>
                  <a:srgbClr val="1F4E79"/>
                </a:solidFill>
                <a:latin typeface="微软雅黑"/>
                <a:ea typeface="微软雅黑"/>
              </a:rPr>
              <a:t>想一想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128016"/>
            <a:ext cx="12191695" cy="54864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320040"/>
            <a:ext cx="9601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淮安市东城开明中学 · 初中人工智能通识课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320040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28016"/>
            <a:ext cx="12191695" cy="54864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320040"/>
            <a:ext cx="9601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淮安市东城开明中学 · 初中人工智能通识课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320040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3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868680"/>
            <a:ext cx="146304" cy="68580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896112"/>
            <a:ext cx="1051560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1">
                <a:solidFill>
                  <a:srgbClr val="1F4E79"/>
                </a:solidFill>
                <a:latin typeface="微软雅黑"/>
                <a:ea typeface="微软雅黑"/>
              </a:rPr>
              <a:t>互联网也在'进化'</a:t>
            </a:r>
          </a:p>
        </p:txBody>
      </p:sp>
      <p:sp>
        <p:nvSpPr>
          <p:cNvPr id="9" name="Rectangle 8"/>
          <p:cNvSpPr/>
          <p:nvPr/>
        </p:nvSpPr>
        <p:spPr>
          <a:xfrm>
            <a:off x="822960" y="1783080"/>
            <a:ext cx="10515600" cy="4480560"/>
          </a:xfrm>
          <a:prstGeom prst="rect">
            <a:avLst/>
          </a:prstGeom>
          <a:solidFill>
            <a:srgbClr val="F5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365760" rIns="274320" tIns="228600" bIns="182880"/>
          <a:lstStyle/>
          <a:p>
            <a:pPr algn="ctr"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互联网不是一成不变的</a:t>
            </a:r>
          </a:p>
          <a:p>
            <a:pPr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从'只能看'到'能看能发'再到'懂你喜欢什么'</a:t>
            </a:r>
          </a:p>
          <a:p>
            <a:pPr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共经历三个大阶段</a:t>
            </a:r>
          </a:p>
        </p:txBody>
      </p:sp>
      <p:sp>
        <p:nvSpPr>
          <p:cNvPr id="10" name="Rectangle 9"/>
          <p:cNvSpPr/>
          <p:nvPr/>
        </p:nvSpPr>
        <p:spPr>
          <a:xfrm>
            <a:off x="822960" y="1783080"/>
            <a:ext cx="109728" cy="448056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22960" y="2377440"/>
            <a:ext cx="146304" cy="201168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280160" y="2468880"/>
            <a:ext cx="10058400" cy="20116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>
                <a:solidFill>
                  <a:srgbClr val="1F4E79"/>
                </a:solidFill>
                <a:latin typeface="微软雅黑"/>
                <a:ea typeface="微软雅黑"/>
              </a:rPr>
              <a:t>第一阶段 Web1.0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128016"/>
            <a:ext cx="12191695" cy="54864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320040"/>
            <a:ext cx="9601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淮安市东城开明中学 · 初中人工智能通识课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320040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28016"/>
            <a:ext cx="12191695" cy="54864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320040"/>
            <a:ext cx="9601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淮安市东城开明中学 · 初中人工智能通识课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320040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5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868680"/>
            <a:ext cx="146304" cy="68580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896112"/>
            <a:ext cx="1051560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1">
                <a:solidFill>
                  <a:srgbClr val="1F4E79"/>
                </a:solidFill>
                <a:latin typeface="微软雅黑"/>
                <a:ea typeface="微软雅黑"/>
              </a:rPr>
              <a:t>Web1.0：只读时代</a:t>
            </a:r>
          </a:p>
        </p:txBody>
      </p:sp>
      <p:sp>
        <p:nvSpPr>
          <p:cNvPr id="9" name="Rectangle 8"/>
          <p:cNvSpPr/>
          <p:nvPr/>
        </p:nvSpPr>
        <p:spPr>
          <a:xfrm>
            <a:off x="822960" y="1783080"/>
            <a:ext cx="10515600" cy="4480560"/>
          </a:xfrm>
          <a:prstGeom prst="rect">
            <a:avLst/>
          </a:prstGeom>
          <a:solidFill>
            <a:srgbClr val="F5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365760" rIns="274320" tIns="228600" bIns="182880"/>
          <a:lstStyle/>
          <a:p>
            <a:pPr algn="ctr"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网页只能看，信息由网站单方面发布</a:t>
            </a:r>
          </a:p>
          <a:p>
            <a:pPr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用户角色：读者</a:t>
            </a:r>
          </a:p>
          <a:p>
            <a:pPr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代表：早期门户网站、网络黄页</a:t>
            </a:r>
          </a:p>
        </p:txBody>
      </p:sp>
      <p:sp>
        <p:nvSpPr>
          <p:cNvPr id="10" name="Rectangle 9"/>
          <p:cNvSpPr/>
          <p:nvPr/>
        </p:nvSpPr>
        <p:spPr>
          <a:xfrm>
            <a:off x="822960" y="1783080"/>
            <a:ext cx="109728" cy="448056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22960" y="2377440"/>
            <a:ext cx="146304" cy="201168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280160" y="2468880"/>
            <a:ext cx="10058400" cy="20116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>
                <a:solidFill>
                  <a:srgbClr val="1F4E79"/>
                </a:solidFill>
                <a:latin typeface="微软雅黑"/>
                <a:ea typeface="微软雅黑"/>
              </a:rPr>
              <a:t>第二阶段 Web2.0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128016"/>
            <a:ext cx="12191695" cy="54864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320040"/>
            <a:ext cx="9601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淮安市东城开明中学 · 初中人工智能通识课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320040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28016"/>
            <a:ext cx="12191695" cy="54864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320040"/>
            <a:ext cx="9601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淮安市东城开明中学 · 初中人工智能通识课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320040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7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868680"/>
            <a:ext cx="146304" cy="68580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896112"/>
            <a:ext cx="1051560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1">
                <a:solidFill>
                  <a:srgbClr val="1F4E79"/>
                </a:solidFill>
                <a:latin typeface="微软雅黑"/>
                <a:ea typeface="微软雅黑"/>
              </a:rPr>
              <a:t>Web2.0：读写互动时代</a:t>
            </a:r>
          </a:p>
        </p:txBody>
      </p:sp>
      <p:sp>
        <p:nvSpPr>
          <p:cNvPr id="9" name="Rectangle 8"/>
          <p:cNvSpPr/>
          <p:nvPr/>
        </p:nvSpPr>
        <p:spPr>
          <a:xfrm>
            <a:off x="822960" y="1783080"/>
            <a:ext cx="10515600" cy="4480560"/>
          </a:xfrm>
          <a:prstGeom prst="rect">
            <a:avLst/>
          </a:prstGeom>
          <a:solidFill>
            <a:srgbClr val="F5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365760" rIns="274320" tIns="228600" bIns="182880"/>
          <a:lstStyle/>
          <a:p>
            <a:pPr algn="ctr"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用户既能看，也能发</a:t>
            </a:r>
          </a:p>
          <a:p>
            <a:pPr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博客、论坛、微博、短视频兴起</a:t>
            </a:r>
          </a:p>
          <a:p>
            <a:pPr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代表应用：微信、抖音、B站</a:t>
            </a:r>
          </a:p>
          <a:p>
            <a:pPr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用户既是读者，也是作者</a:t>
            </a:r>
          </a:p>
        </p:txBody>
      </p:sp>
      <p:sp>
        <p:nvSpPr>
          <p:cNvPr id="10" name="Rectangle 9"/>
          <p:cNvSpPr/>
          <p:nvPr/>
        </p:nvSpPr>
        <p:spPr>
          <a:xfrm>
            <a:off x="822960" y="1783080"/>
            <a:ext cx="109728" cy="448056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22960" y="2377440"/>
            <a:ext cx="146304" cy="201168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280160" y="2468880"/>
            <a:ext cx="10058400" cy="20116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>
                <a:solidFill>
                  <a:srgbClr val="1F4E79"/>
                </a:solidFill>
                <a:latin typeface="微软雅黑"/>
                <a:ea typeface="微软雅黑"/>
              </a:rPr>
              <a:t>第三阶段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128016"/>
            <a:ext cx="12191695" cy="54864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320040"/>
            <a:ext cx="9601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淮安市东城开明中学 · 初中人工智能通识课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320040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28016"/>
            <a:ext cx="12191695" cy="54864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320040"/>
            <a:ext cx="9601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淮安市东城开明中学 · 初中人工智能通识课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320040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9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868680"/>
            <a:ext cx="146304" cy="68580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896112"/>
            <a:ext cx="1051560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1">
                <a:solidFill>
                  <a:srgbClr val="1F4E79"/>
                </a:solidFill>
                <a:latin typeface="微软雅黑"/>
                <a:ea typeface="微软雅黑"/>
              </a:rPr>
              <a:t>智能大数据时代</a:t>
            </a:r>
          </a:p>
        </p:txBody>
      </p:sp>
      <p:sp>
        <p:nvSpPr>
          <p:cNvPr id="9" name="Rectangle 8"/>
          <p:cNvSpPr/>
          <p:nvPr/>
        </p:nvSpPr>
        <p:spPr>
          <a:xfrm>
            <a:off x="822960" y="1783080"/>
            <a:ext cx="10515600" cy="4480560"/>
          </a:xfrm>
          <a:prstGeom prst="rect">
            <a:avLst/>
          </a:prstGeom>
          <a:solidFill>
            <a:srgbClr val="F5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365760" rIns="274320" tIns="228600" bIns="182880"/>
          <a:lstStyle/>
          <a:p>
            <a:pPr algn="ctr"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平台收集海量数据</a:t>
            </a:r>
          </a:p>
          <a:p>
            <a:pPr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用算法'猜你喜欢'</a:t>
            </a:r>
          </a:p>
          <a:p>
            <a:pPr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千人千面、个性化推荐</a:t>
            </a:r>
          </a:p>
          <a:p>
            <a:pPr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代表：精准推送、智能搜索、个性化学习</a:t>
            </a:r>
          </a:p>
        </p:txBody>
      </p:sp>
      <p:sp>
        <p:nvSpPr>
          <p:cNvPr id="10" name="Rectangle 9"/>
          <p:cNvSpPr/>
          <p:nvPr/>
        </p:nvSpPr>
        <p:spPr>
          <a:xfrm>
            <a:off x="822960" y="1783080"/>
            <a:ext cx="109728" cy="448056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DF2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28016"/>
            <a:ext cx="12191695" cy="54864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320040"/>
            <a:ext cx="9601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淮安市东城开明中学 · 初中人工智能通识课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320040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10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822960"/>
            <a:ext cx="105156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>
                <a:solidFill>
                  <a:srgbClr val="E67E22"/>
                </a:solidFill>
                <a:latin typeface="微软雅黑"/>
                <a:ea typeface="微软雅黑"/>
              </a:rPr>
              <a:t>💬 互动讨论</a:t>
            </a:r>
          </a:p>
        </p:txBody>
      </p:sp>
      <p:sp>
        <p:nvSpPr>
          <p:cNvPr id="8" name="Rectangle 7"/>
          <p:cNvSpPr/>
          <p:nvPr/>
        </p:nvSpPr>
        <p:spPr>
          <a:xfrm>
            <a:off x="822960" y="1828800"/>
            <a:ext cx="457200" cy="457200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1847088"/>
            <a:ext cx="4572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</a:rPr>
              <a:t>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54480" y="1847088"/>
            <a:ext cx="987552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>
                <a:solidFill>
                  <a:srgbClr val="333333"/>
                </a:solidFill>
                <a:latin typeface="微软雅黑"/>
                <a:ea typeface="微软雅黑"/>
              </a:rPr>
              <a:t>平台是怎么知道你喜欢什么的？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22960" y="2606040"/>
            <a:ext cx="457200" cy="457200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2960" y="2624328"/>
            <a:ext cx="4572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</a:rPr>
              <a:t>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54480" y="2624328"/>
            <a:ext cx="987552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>
                <a:solidFill>
                  <a:srgbClr val="333333"/>
                </a:solidFill>
                <a:latin typeface="微软雅黑"/>
                <a:ea typeface="微软雅黑"/>
              </a:rPr>
              <a:t>你刷视频时，它靠什么给你推荐下一条？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28016"/>
            <a:ext cx="12191695" cy="54864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320040"/>
            <a:ext cx="9601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淮安市东城开明中学 · 初中人工智能通识课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320040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11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868680"/>
            <a:ext cx="146304" cy="68580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896112"/>
            <a:ext cx="1051560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1">
                <a:solidFill>
                  <a:srgbClr val="1F4E79"/>
                </a:solidFill>
                <a:latin typeface="微软雅黑"/>
                <a:ea typeface="微软雅黑"/>
              </a:rPr>
              <a:t>推荐算法的利与弊</a:t>
            </a:r>
          </a:p>
        </p:txBody>
      </p:sp>
      <p:sp>
        <p:nvSpPr>
          <p:cNvPr id="9" name="Rectangle 8"/>
          <p:cNvSpPr/>
          <p:nvPr/>
        </p:nvSpPr>
        <p:spPr>
          <a:xfrm>
            <a:off x="822960" y="1783080"/>
            <a:ext cx="10515600" cy="4480560"/>
          </a:xfrm>
          <a:prstGeom prst="rect">
            <a:avLst/>
          </a:prstGeom>
          <a:solidFill>
            <a:srgbClr val="F5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365760" rIns="274320" tIns="228600" bIns="182880"/>
          <a:lstStyle/>
          <a:p>
            <a:pPr algn="ctr"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好处：找内容更快、更方便</a:t>
            </a:r>
          </a:p>
          <a:p>
            <a:pPr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坏处：可能形成'信息茧房'</a:t>
            </a:r>
          </a:p>
          <a:p>
            <a:pPr>
              <a:lnSpc>
                <a:spcPct val="125000"/>
              </a:lnSpc>
              <a:spcAft>
                <a:spcPts val="1200"/>
              </a:spcAft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▎ 信息茧房 = 只看自己喜欢的内容，视野变窄</a:t>
            </a:r>
          </a:p>
        </p:txBody>
      </p:sp>
      <p:sp>
        <p:nvSpPr>
          <p:cNvPr id="10" name="Rectangle 9"/>
          <p:cNvSpPr/>
          <p:nvPr/>
        </p:nvSpPr>
        <p:spPr>
          <a:xfrm>
            <a:off x="822960" y="1783080"/>
            <a:ext cx="109728" cy="448056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28016"/>
            <a:ext cx="12191695" cy="54864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320040"/>
            <a:ext cx="9601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淮安市东城开明中学 · 初中人工智能通识课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55680" y="320040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0">
                <a:solidFill>
                  <a:srgbClr val="7F8C8D"/>
                </a:solidFill>
                <a:latin typeface="微软雅黑"/>
                <a:ea typeface="微软雅黑"/>
              </a:rPr>
              <a:t>12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777240"/>
            <a:ext cx="1051560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>
                <a:solidFill>
                  <a:srgbClr val="FFFFFF"/>
                </a:solidFill>
                <a:latin typeface="微软雅黑"/>
                <a:ea typeface="微软雅黑"/>
              </a:rPr>
              <a:t>课堂小结</a:t>
            </a:r>
          </a:p>
        </p:txBody>
      </p:sp>
      <p:sp>
        <p:nvSpPr>
          <p:cNvPr id="8" name="Rectangle 7"/>
          <p:cNvSpPr/>
          <p:nvPr/>
        </p:nvSpPr>
        <p:spPr>
          <a:xfrm>
            <a:off x="822960" y="1554480"/>
            <a:ext cx="10515600" cy="36576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97280" y="1828800"/>
            <a:ext cx="54864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>
                <a:solidFill>
                  <a:srgbClr val="7FD8A0"/>
                </a:solidFill>
                <a:latin typeface="微软雅黑"/>
                <a:ea typeface="微软雅黑"/>
              </a:rPr>
              <a:t>✓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37360" y="1874520"/>
            <a:ext cx="9601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100" b="0">
                <a:solidFill>
                  <a:srgbClr val="FFFFFF"/>
                </a:solidFill>
                <a:latin typeface="微软雅黑"/>
                <a:ea typeface="微软雅黑"/>
              </a:rPr>
              <a:t>Web1.0：只能看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97280" y="2606040"/>
            <a:ext cx="54864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>
                <a:solidFill>
                  <a:srgbClr val="7FD8A0"/>
                </a:solidFill>
                <a:latin typeface="微软雅黑"/>
                <a:ea typeface="微软雅黑"/>
              </a:rPr>
              <a:t>✓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737360" y="2651760"/>
            <a:ext cx="9601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100" b="0">
                <a:solidFill>
                  <a:srgbClr val="FFFFFF"/>
                </a:solidFill>
                <a:latin typeface="微软雅黑"/>
                <a:ea typeface="微软雅黑"/>
              </a:rPr>
              <a:t>Web2.0：能看能发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97280" y="3383280"/>
            <a:ext cx="54864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>
                <a:solidFill>
                  <a:srgbClr val="7FD8A0"/>
                </a:solidFill>
                <a:latin typeface="微软雅黑"/>
                <a:ea typeface="微软雅黑"/>
              </a:rPr>
              <a:t>✓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3429000"/>
            <a:ext cx="9601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100" b="0">
                <a:solidFill>
                  <a:srgbClr val="FFFFFF"/>
                </a:solidFill>
                <a:latin typeface="微软雅黑"/>
                <a:ea typeface="微软雅黑"/>
              </a:rPr>
              <a:t>智能大数据时代：懂你喜欢什么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97280" y="4160520"/>
            <a:ext cx="54864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>
                <a:solidFill>
                  <a:srgbClr val="7FD8A0"/>
                </a:solidFill>
                <a:latin typeface="微软雅黑"/>
                <a:ea typeface="微软雅黑"/>
              </a:rPr>
              <a:t>✓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737360" y="4206240"/>
            <a:ext cx="9601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2100" b="0">
                <a:solidFill>
                  <a:srgbClr val="FFFFFF"/>
                </a:solidFill>
                <a:latin typeface="微软雅黑"/>
                <a:ea typeface="微软雅黑"/>
              </a:rPr>
              <a:t>警惕'信息茧房'，主动接触多元信息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2103120"/>
            <a:ext cx="12191695" cy="91440"/>
          </a:xfrm>
          <a:prstGeom prst="rect">
            <a:avLst/>
          </a:prstGeom>
          <a:solidFill>
            <a:srgbClr val="2E86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371600"/>
            <a:ext cx="1051560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>
                <a:solidFill>
                  <a:srgbClr val="1F4E79"/>
                </a:solidFill>
                <a:latin typeface="微软雅黑"/>
                <a:ea typeface="微软雅黑"/>
              </a:rPr>
              <a:t>📝 课后作业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" y="2560320"/>
            <a:ext cx="4572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1">
                <a:solidFill>
                  <a:srgbClr val="2E86C1"/>
                </a:solidFill>
                <a:latin typeface="微软雅黑"/>
                <a:ea typeface="微软雅黑"/>
              </a:rPr>
              <a:t>•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54480" y="2560320"/>
            <a:ext cx="96012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采访长辈：20 年前怎么上网？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" y="3200400"/>
            <a:ext cx="4572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1">
                <a:solidFill>
                  <a:srgbClr val="2E86C1"/>
                </a:solidFill>
                <a:latin typeface="微软雅黑"/>
                <a:ea typeface="微软雅黑"/>
              </a:rPr>
              <a:t>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54480" y="3200400"/>
            <a:ext cx="96012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>
                <a:solidFill>
                  <a:srgbClr val="333333"/>
                </a:solidFill>
                <a:latin typeface="微软雅黑"/>
                <a:ea typeface="微软雅黑"/>
              </a:rPr>
              <a:t>写一段约 100 字的小短文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6035040"/>
            <a:ext cx="105156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0">
                <a:solidFill>
                  <a:srgbClr val="7F8C8D"/>
                </a:solidFill>
                <a:latin typeface="微软雅黑"/>
                <a:ea typeface="微软雅黑"/>
              </a:rPr>
              <a:t>谢谢观看 · 课后见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